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8" r:id="rId4"/>
    <p:sldId id="257" r:id="rId5"/>
    <p:sldId id="259" r:id="rId6"/>
    <p:sldId id="261" r:id="rId7"/>
    <p:sldId id="260" r:id="rId8"/>
  </p:sldIdLst>
  <p:sldSz cx="12192000" cy="6858000"/>
  <p:notesSz cx="6858000" cy="9144000"/>
  <p:defaultTextStyle>
    <a:defPPr>
      <a:defRPr lang="en-US"/>
    </a:defPPr>
    <a:lvl1pPr marL="0" lvl="0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1pPr>
    <a:lvl2pPr marL="457200" lvl="1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2pPr>
    <a:lvl3pPr marL="914400" lvl="2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3pPr>
    <a:lvl4pPr marL="1371600" lvl="3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4pPr>
    <a:lvl5pPr marL="1828800" lvl="4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5pPr>
    <a:lvl6pPr marL="2286000" lvl="5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6pPr>
    <a:lvl7pPr marL="2743200" lvl="6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7pPr>
    <a:lvl8pPr marL="3200400" lvl="7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8pPr>
    <a:lvl9pPr marL="3657600" lvl="8" indent="0" algn="l" defTabSz="4572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orbel" panose="020B0503020204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993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51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/>
          <p:nvPr/>
        </p:nvSpPr>
        <p:spPr>
          <a:xfrm>
            <a:off x="0" y="762000"/>
            <a:ext cx="9142413" cy="533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7"/>
          <p:cNvSpPr/>
          <p:nvPr/>
        </p:nvSpPr>
        <p:spPr>
          <a:xfrm>
            <a:off x="9271000" y="762000"/>
            <a:ext cx="2924175" cy="5334000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/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261938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A587205-B2F4-4665-96A4-3E4369BA9DB3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8738" y="6356350"/>
            <a:ext cx="5911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663" y="6356350"/>
            <a:ext cx="15303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6372A803-D6F1-428F-86BA-0634FA9E1C59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943D5B8-D17D-4D0D-9B0F-794A7DFC2EAF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DD3D290-F846-408A-9BF2-CE90B409E67E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943D5B8-D17D-4D0D-9B0F-794A7DFC2EAF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DD3D290-F846-408A-9BF2-CE90B409E67E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943D5B8-D17D-4D0D-9B0F-794A7DFC2EAF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DD3D290-F846-408A-9BF2-CE90B409E67E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/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943D5B8-D17D-4D0D-9B0F-794A7DFC2EAF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DD3D290-F846-408A-9BF2-CE90B409E67E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943D5B8-D17D-4D0D-9B0F-794A7DFC2EAF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DD3D290-F846-408A-9BF2-CE90B409E67E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943D5B8-D17D-4D0D-9B0F-794A7DFC2EAF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DD3D290-F846-408A-9BF2-CE90B409E67E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943D5B8-D17D-4D0D-9B0F-794A7DFC2EAF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DD3D290-F846-408A-9BF2-CE90B409E67E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4"/>
          <p:cNvSpPr>
            <a:spLocks noGrp="1"/>
          </p:cNvSpPr>
          <p:nvPr>
            <p:ph type="dt" sz="half" idx="2"/>
          </p:nvPr>
        </p:nvSpPr>
        <p:spPr>
          <a:xfrm>
            <a:off x="261938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6B876D2-03CB-4BF3-9C52-D447C515F9A9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3868738" y="6356350"/>
            <a:ext cx="5911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0634663" y="6356350"/>
            <a:ext cx="15303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D9A8188-8962-4329-B867-2E6706BF4FC4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/>
          <a:lstStyle>
            <a:lvl1pPr>
              <a:defRPr sz="3200" b="0" baseline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943D5B8-D17D-4D0D-9B0F-794A7DFC2EAF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DD3D290-F846-408A-9BF2-CE90B409E67E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/>
          <a:lstStyle>
            <a:lvl1pPr>
              <a:defRPr sz="3200" b="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Date Placeholder 7"/>
          <p:cNvSpPr>
            <a:spLocks noGrp="1"/>
          </p:cNvSpPr>
          <p:nvPr>
            <p:ph type="dt" sz="half" idx="12"/>
          </p:nvPr>
        </p:nvSpPr>
        <p:spPr>
          <a:xfrm>
            <a:off x="261938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D8D385B-DB6C-4C74-B615-CCF719B341DD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Footer Placeholder 8"/>
          <p:cNvSpPr>
            <a:spLocks noGrp="1"/>
          </p:cNvSpPr>
          <p:nvPr>
            <p:ph type="ftr" sz="quarter" idx="3"/>
          </p:nvPr>
        </p:nvSpPr>
        <p:spPr>
          <a:xfrm>
            <a:off x="3498850" y="6356350"/>
            <a:ext cx="5911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10634663" y="6356350"/>
            <a:ext cx="15303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533F8E6-4046-4B6A-8636-66D9993DEBEA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7" name="Rectangle 6"/>
          <p:cNvSpPr/>
          <p:nvPr/>
        </p:nvSpPr>
        <p:spPr>
          <a:xfrm>
            <a:off x="0" y="758825"/>
            <a:ext cx="3443288" cy="53308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413" y="1123950"/>
            <a:ext cx="2947988" cy="4600575"/>
          </a:xfrm>
          <a:prstGeom prst="rect">
            <a:avLst/>
          </a:prstGeom>
        </p:spPr>
        <p:txBody>
          <a:bodyPr vert="horz" lIns="91440" tIns="45720" rIns="91440" bIns="45720" rtlCol="0"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763" y="758825"/>
            <a:ext cx="384175" cy="5330825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>
          <a:xfrm>
            <a:off x="3868738" y="863600"/>
            <a:ext cx="7315200" cy="51212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1938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100">
                <a:solidFill>
                  <a:srgbClr val="7F7F7F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4943D5B8-D17D-4D0D-9B0F-794A7DFC2EAF}" type="datetimeFigureOut">
              <a:rPr kumimoji="0" lang="en-US" altLang="zh-CN" sz="1100" b="0" i="0" u="none" strike="noStrike" kern="1200" cap="none" spc="0" normalizeH="0" baseline="0" noProof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8738" y="6356350"/>
            <a:ext cx="59118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100">
                <a:solidFill>
                  <a:srgbClr val="7F7F7F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100" b="0" i="0" u="none" strike="noStrike" kern="1200" cap="none" spc="0" normalizeH="0" baseline="0" noProof="0">
              <a:ln>
                <a:noFill/>
              </a:ln>
              <a:solidFill>
                <a:srgbClr val="7F7F7F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663" y="6356350"/>
            <a:ext cx="15303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 b="1">
                <a:solidFill>
                  <a:schemeClr val="accent1"/>
                </a:solidFill>
                <a:ea typeface="宋体" panose="02010600030101010101" pitchFamily="2" charset="-122"/>
              </a:defRPr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3DD3D290-F846-408A-9BF2-CE90B409E67E}" type="slidenum">
              <a:rPr kumimoji="0" lang="en-US" altLang="zh-CN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Corbel" panose="020B0503020204020204" pitchFamily="34" charset="0"/>
                <a:ea typeface="宋体" panose="02010600030101010101" pitchFamily="2" charset="-122"/>
                <a:cs typeface="+mn-cs"/>
              </a:rPr>
            </a:fld>
            <a:endParaRPr kumimoji="0" lang="en-US" altLang="zh-CN" sz="12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Corbel" panose="020B0503020204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kern="1200" spc="-60">
          <a:solidFill>
            <a:srgbClr val="FFFFFF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FFFFFF"/>
          </a:solidFill>
          <a:latin typeface="Corbel" panose="020B0503020204020204" pitchFamily="34" charset="0"/>
        </a:defRPr>
      </a:lvl9pPr>
    </p:titleStyle>
    <p:bodyStyle>
      <a:lvl1pPr marL="182880" indent="-182880" algn="l" rtl="0" eaLnBrk="0" fontAlgn="base" hangingPunct="0">
        <a:lnSpc>
          <a:spcPct val="90000"/>
        </a:lnSpc>
        <a:spcBef>
          <a:spcPts val="12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000" kern="1200">
          <a:solidFill>
            <a:srgbClr val="595959"/>
          </a:solidFill>
          <a:latin typeface="+mn-lt"/>
          <a:ea typeface="+mn-ea"/>
          <a:cs typeface="+mn-cs"/>
        </a:defRPr>
      </a:lvl1pPr>
      <a:lvl2pPr marL="685800" indent="-182880" algn="l" rtl="0" eaLnBrk="0" fontAlgn="base" hangingPunct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kern="1200">
          <a:solidFill>
            <a:srgbClr val="595959"/>
          </a:solidFill>
          <a:latin typeface="+mn-lt"/>
          <a:ea typeface="+mn-ea"/>
          <a:cs typeface="+mn-cs"/>
        </a:defRPr>
      </a:lvl2pPr>
      <a:lvl3pPr marL="1143000" indent="-182880" algn="l" rtl="0" eaLnBrk="0" fontAlgn="base" hangingPunct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600" kern="1200">
          <a:solidFill>
            <a:srgbClr val="595959"/>
          </a:solidFill>
          <a:latin typeface="+mn-lt"/>
          <a:ea typeface="+mn-ea"/>
          <a:cs typeface="+mn-cs"/>
        </a:defRPr>
      </a:lvl3pPr>
      <a:lvl4pPr marL="1600200" indent="-182880" algn="l" rtl="0" eaLnBrk="0" fontAlgn="base" hangingPunct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rgbClr val="595959"/>
          </a:solidFill>
          <a:latin typeface="+mn-lt"/>
          <a:ea typeface="+mn-ea"/>
          <a:cs typeface="+mn-cs"/>
        </a:defRPr>
      </a:lvl4pPr>
      <a:lvl5pPr marL="2057400" indent="-182880" algn="l" rtl="0" eaLnBrk="0" fontAlgn="base" hangingPunct="0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anose="05020102010507070707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.png"/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069975" y="1298575"/>
            <a:ext cx="7529513" cy="3254375"/>
          </a:xfrm>
        </p:spPr>
        <p:txBody>
          <a:bodyPr vert="horz" wrap="square" lIns="91440" tIns="45720" rIns="91440" bIns="45720" numCol="1" rtlCol="0" anchor="b" anchorCtr="0" compatLnSpc="1"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5900" b="0" i="0" u="none" strike="noStrike" kern="1200" cap="none" spc="-10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j-cs"/>
              </a:rPr>
              <a:t>2026</a:t>
            </a:r>
            <a:r>
              <a:rPr kumimoji="0" lang="zh-CN" altLang="en-US" sz="5900" b="0" i="0" u="none" strike="noStrike" kern="1200" cap="none" spc="-10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届校级优秀毕业生申请流程</a:t>
            </a:r>
            <a:endParaRPr kumimoji="0" lang="zh-CN" altLang="en-US" sz="5900" b="0" i="0" u="none" strike="noStrike" kern="1200" cap="none" spc="-10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00138" y="4670425"/>
            <a:ext cx="7315200" cy="9144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None/>
              <a:defRPr/>
            </a:pPr>
            <a:r>
              <a:rPr kumimoji="0" lang="zh-CN" altLang="en-US" sz="2200" b="0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学生使用手册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20000"/>
                  <a:lumOff val="8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12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71125" y="98425"/>
            <a:ext cx="1838325" cy="457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l="12163" t="33667" r="7196" b="43435"/>
          <a:stretch>
            <a:fillRect/>
          </a:stretch>
        </p:blipFill>
        <p:spPr>
          <a:xfrm>
            <a:off x="9712960" y="22860"/>
            <a:ext cx="2391410" cy="7048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</a:t>
            </a:r>
            <a:r>
              <a:rPr kumimoji="0" lang="zh-CN" altLang="en-US" sz="36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、登录网站</a:t>
            </a:r>
            <a:endParaRPr kumimoji="0" lang="zh-CN" altLang="en-US" sz="3600" b="0" i="0" u="none" strike="noStrike" kern="1200" cap="none" spc="-6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147" name="内容占位符 2"/>
          <p:cNvSpPr>
            <a:spLocks noGrp="1"/>
          </p:cNvSpPr>
          <p:nvPr>
            <p:ph idx="1"/>
          </p:nvPr>
        </p:nvSpPr>
        <p:spPr>
          <a:xfrm>
            <a:off x="3868738" y="733425"/>
            <a:ext cx="7550150" cy="808038"/>
          </a:xfrm>
        </p:spPr>
        <p:txBody>
          <a:bodyPr vert="horz" wrap="square" lIns="91440" tIns="45720" rIns="91440" bIns="45720" anchor="ctr" anchorCtr="0"/>
          <a:p>
            <a:pPr eaLnBrk="1" hangingPunct="1"/>
            <a:r>
              <a:rPr lang="zh-CN" altLang="en-US" dirty="0">
                <a:ea typeface="幼圆" panose="02010509060101010101" pitchFamily="49" charset="-122"/>
              </a:rPr>
              <a:t>进入学校官网（</a:t>
            </a:r>
            <a:r>
              <a:rPr lang="en-US" altLang="zh-CN" dirty="0">
                <a:ea typeface="幼圆" panose="02010509060101010101" pitchFamily="49" charset="-122"/>
              </a:rPr>
              <a:t>https://www.shiep.edu.cn/</a:t>
            </a:r>
            <a:r>
              <a:rPr lang="zh-CN" altLang="en-US" dirty="0">
                <a:ea typeface="幼圆" panose="02010509060101010101" pitchFamily="49" charset="-122"/>
              </a:rPr>
              <a:t>），找到招生就业栏目的“</a:t>
            </a:r>
            <a:r>
              <a:rPr lang="zh-CN" altLang="en-US" dirty="0">
                <a:ea typeface="幼圆" panose="02010509060101010101" pitchFamily="49" charset="-122"/>
                <a:sym typeface="+mn-ea"/>
              </a:rPr>
              <a:t>就业信息网</a:t>
            </a:r>
            <a:r>
              <a:rPr lang="zh-CN" altLang="en-US" dirty="0">
                <a:ea typeface="幼圆" panose="02010509060101010101" pitchFamily="49" charset="-122"/>
              </a:rPr>
              <a:t>”进入就业网站。</a:t>
            </a:r>
            <a:endParaRPr lang="zh-CN" altLang="en-US" dirty="0">
              <a:ea typeface="幼圆" panose="02010509060101010101" pitchFamily="49" charset="-122"/>
            </a:endParaRPr>
          </a:p>
        </p:txBody>
      </p:sp>
      <p:sp>
        <p:nvSpPr>
          <p:cNvPr id="6149" name="内容占位符 2"/>
          <p:cNvSpPr txBox="1"/>
          <p:nvPr/>
        </p:nvSpPr>
        <p:spPr>
          <a:xfrm>
            <a:off x="3868738" y="3560763"/>
            <a:ext cx="7550150" cy="80803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82880" lvl="0" indent="-182880" defTabSz="914400" eaLnBrk="1" hangingPunct="1"/>
            <a:r>
              <a:rPr lang="zh-CN" altLang="en-US" dirty="0">
                <a:ea typeface="幼圆" panose="02010509060101010101" pitchFamily="49" charset="-122"/>
              </a:rPr>
              <a:t>点击“学生登录”，使用学校的统一身份认证账号进行登录。</a:t>
            </a:r>
            <a:endParaRPr lang="zh-CN" altLang="en-US" dirty="0">
              <a:ea typeface="幼圆" panose="02010509060101010101" pitchFamily="49" charset="-122"/>
            </a:endParaRPr>
          </a:p>
        </p:txBody>
      </p:sp>
      <p:pic>
        <p:nvPicPr>
          <p:cNvPr id="6151" name="图片 2"/>
          <p:cNvPicPr>
            <a:picLocks noChangeAspect="1"/>
          </p:cNvPicPr>
          <p:nvPr/>
        </p:nvPicPr>
        <p:blipFill>
          <a:blip r:embed="rId1"/>
          <a:srcRect t="-2" b="48079"/>
          <a:stretch>
            <a:fillRect/>
          </a:stretch>
        </p:blipFill>
        <p:spPr>
          <a:xfrm>
            <a:off x="3868738" y="4221163"/>
            <a:ext cx="7550150" cy="18430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9710" y="1470025"/>
            <a:ext cx="7328535" cy="229362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l="12163" t="33667" r="7196" b="43435"/>
          <a:stretch>
            <a:fillRect/>
          </a:stretch>
        </p:blipFill>
        <p:spPr>
          <a:xfrm>
            <a:off x="9712960" y="22860"/>
            <a:ext cx="2391410" cy="7048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</a:t>
            </a:r>
            <a:r>
              <a:rPr kumimoji="0" lang="zh-CN" altLang="en-US" sz="36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、进入栏目</a:t>
            </a:r>
            <a:endParaRPr kumimoji="0" lang="zh-CN" altLang="en-US" sz="3600" b="0" i="0" u="none" strike="noStrike" kern="1200" cap="none" spc="-6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171" name="内容占位符 2"/>
          <p:cNvSpPr>
            <a:spLocks noGrp="1"/>
          </p:cNvSpPr>
          <p:nvPr>
            <p:ph idx="1"/>
          </p:nvPr>
        </p:nvSpPr>
        <p:spPr>
          <a:xfrm>
            <a:off x="3868738" y="776288"/>
            <a:ext cx="7507287" cy="998537"/>
          </a:xfrm>
        </p:spPr>
        <p:txBody>
          <a:bodyPr vert="horz" wrap="square" lIns="91440" tIns="45720" rIns="91440" bIns="45720" anchor="ctr" anchorCtr="0"/>
          <a:p>
            <a:pPr eaLnBrk="1" hangingPunct="1"/>
            <a:r>
              <a:rPr lang="zh-CN" altLang="en-US" dirty="0">
                <a:ea typeface="幼圆" panose="02010509060101010101" pitchFamily="49" charset="-122"/>
              </a:rPr>
              <a:t>登录后可在学生中心左侧的导航菜单中找到就业手续栏目中的“优秀毕业生登记”，点击“编辑”按钮可进入填报页面进行登记申请 。</a:t>
            </a:r>
            <a:endParaRPr lang="zh-CN" altLang="en-US" dirty="0">
              <a:ea typeface="幼圆" panose="02010509060101010101" pitchFamily="49" charset="-122"/>
            </a:endParaRPr>
          </a:p>
        </p:txBody>
      </p:sp>
      <p:pic>
        <p:nvPicPr>
          <p:cNvPr id="7172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68738" y="2319338"/>
            <a:ext cx="7507287" cy="37465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rcRect l="12163" t="33667" r="7196" b="43435"/>
          <a:stretch>
            <a:fillRect/>
          </a:stretch>
        </p:blipFill>
        <p:spPr>
          <a:xfrm>
            <a:off x="9712960" y="22860"/>
            <a:ext cx="2391410" cy="70485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</a:t>
            </a:r>
            <a:r>
              <a:rPr kumimoji="0" lang="zh-CN" altLang="en-US" sz="36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、申请</a:t>
            </a:r>
            <a:r>
              <a:rPr kumimoji="0" lang="zh-CN" altLang="en-US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提交</a:t>
            </a:r>
            <a:br>
              <a:rPr kumimoji="0" lang="en-US" altLang="zh-CN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zh-CN" altLang="en-US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（本科生）</a:t>
            </a:r>
            <a:endParaRPr kumimoji="0" lang="zh-CN" altLang="en-US" sz="3600" b="0" i="0" u="none" strike="noStrike" kern="1200" cap="none" spc="-6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195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32188" y="827088"/>
            <a:ext cx="6011862" cy="2373312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819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2188" y="3200400"/>
            <a:ext cx="6011862" cy="2982913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8197" name="内容占位符 2"/>
          <p:cNvSpPr txBox="1"/>
          <p:nvPr/>
        </p:nvSpPr>
        <p:spPr>
          <a:xfrm>
            <a:off x="7897813" y="2525713"/>
            <a:ext cx="3556000" cy="3492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82880" lvl="0" indent="-182880" defTabSz="914400" eaLnBrk="1" hangingPunct="1"/>
            <a:r>
              <a:rPr lang="zh-CN" altLang="en-US" sz="1400" dirty="0">
                <a:ea typeface="幼圆" panose="02010509060101010101" pitchFamily="49" charset="-122"/>
              </a:rPr>
              <a:t>评选类型选择“校级优秀毕业生”</a:t>
            </a:r>
            <a:endParaRPr lang="en-US" altLang="zh-CN" sz="1400" dirty="0">
              <a:ea typeface="幼圆" panose="02010509060101010101" pitchFamily="49" charset="-122"/>
            </a:endParaRPr>
          </a:p>
        </p:txBody>
      </p:sp>
      <p:sp>
        <p:nvSpPr>
          <p:cNvPr id="8198" name="内容占位符 2"/>
          <p:cNvSpPr txBox="1"/>
          <p:nvPr/>
        </p:nvSpPr>
        <p:spPr>
          <a:xfrm>
            <a:off x="7897813" y="3106738"/>
            <a:ext cx="3556000" cy="3492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82880" lvl="0" indent="-182880" defTabSz="914400" eaLnBrk="1" hangingPunct="1"/>
            <a:r>
              <a:rPr lang="zh-CN" altLang="en-US" sz="1400" dirty="0">
                <a:ea typeface="幼圆" panose="02010509060101010101" pitchFamily="49" charset="-122"/>
              </a:rPr>
              <a:t>综合测评成绩请按实际情况填写</a:t>
            </a:r>
            <a:endParaRPr lang="zh-CN" altLang="en-US" sz="1400" dirty="0">
              <a:ea typeface="幼圆" panose="02010509060101010101" pitchFamily="49" charset="-122"/>
            </a:endParaRPr>
          </a:p>
        </p:txBody>
      </p:sp>
      <p:sp>
        <p:nvSpPr>
          <p:cNvPr id="8199" name="内容占位符 2"/>
          <p:cNvSpPr txBox="1"/>
          <p:nvPr/>
        </p:nvSpPr>
        <p:spPr>
          <a:xfrm>
            <a:off x="7897813" y="3487738"/>
            <a:ext cx="3978275" cy="554037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82880" lvl="0" indent="-182880" defTabSz="914400" eaLnBrk="1" hangingPunct="1"/>
            <a:r>
              <a:rPr lang="zh-CN" altLang="en-US" sz="1400" dirty="0">
                <a:ea typeface="幼圆" panose="02010509060101010101" pitchFamily="49" charset="-122"/>
              </a:rPr>
              <a:t>综合测评成绩专业排名填写规则为：</a:t>
            </a:r>
            <a:r>
              <a:rPr lang="en-US" altLang="zh-CN" sz="1400" dirty="0">
                <a:ea typeface="幼圆" panose="02010509060101010101" pitchFamily="49" charset="-122"/>
              </a:rPr>
              <a:t>XX</a:t>
            </a:r>
            <a:r>
              <a:rPr lang="zh-CN" altLang="en-US" sz="1400" dirty="0">
                <a:ea typeface="幼圆" panose="02010509060101010101" pitchFamily="49" charset="-122"/>
              </a:rPr>
              <a:t>（个人排名）</a:t>
            </a:r>
            <a:r>
              <a:rPr lang="en-US" altLang="zh-CN" sz="1400" dirty="0">
                <a:ea typeface="幼圆" panose="02010509060101010101" pitchFamily="49" charset="-122"/>
              </a:rPr>
              <a:t>/XX</a:t>
            </a:r>
            <a:r>
              <a:rPr lang="zh-CN" altLang="en-US" sz="1400" dirty="0">
                <a:ea typeface="幼圆" panose="02010509060101010101" pitchFamily="49" charset="-122"/>
              </a:rPr>
              <a:t>（专业总人数）</a:t>
            </a:r>
            <a:endParaRPr lang="zh-CN" altLang="en-US" sz="1400" dirty="0">
              <a:ea typeface="幼圆" panose="02010509060101010101" pitchFamily="49" charset="-122"/>
            </a:endParaRPr>
          </a:p>
        </p:txBody>
      </p:sp>
      <p:sp>
        <p:nvSpPr>
          <p:cNvPr id="13" name="内容占位符 2"/>
          <p:cNvSpPr txBox="1"/>
          <p:nvPr/>
        </p:nvSpPr>
        <p:spPr>
          <a:xfrm>
            <a:off x="7897813" y="4076700"/>
            <a:ext cx="3556000" cy="34925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Char char=""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评选</a:t>
            </a: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年月为系统默认，无需填写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14" name="内容占位符 2"/>
          <p:cNvSpPr txBox="1"/>
          <p:nvPr/>
        </p:nvSpPr>
        <p:spPr>
          <a:xfrm>
            <a:off x="7897813" y="4548188"/>
            <a:ext cx="3556000" cy="3508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Char char=""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主要事迹填写</a:t>
            </a: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600-800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字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8202" name="内容占位符 2"/>
          <p:cNvSpPr txBox="1"/>
          <p:nvPr/>
        </p:nvSpPr>
        <p:spPr>
          <a:xfrm>
            <a:off x="7897813" y="5802313"/>
            <a:ext cx="3902075" cy="6667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82880" lvl="0" indent="-182880" defTabSz="914400" eaLnBrk="1" hangingPunct="1">
              <a:lnSpc>
                <a:spcPct val="110000"/>
              </a:lnSpc>
            </a:pPr>
            <a:r>
              <a:rPr lang="zh-CN" altLang="en-US" sz="1400" dirty="0">
                <a:ea typeface="幼圆" panose="02010509060101010101" pitchFamily="49" charset="-122"/>
              </a:rPr>
              <a:t>全部填写完毕点击</a:t>
            </a:r>
            <a:r>
              <a:rPr lang="zh-CN" altLang="en-US" sz="1400" dirty="0">
                <a:solidFill>
                  <a:srgbClr val="FF0000"/>
                </a:solidFill>
                <a:ea typeface="幼圆" panose="02010509060101010101" pitchFamily="49" charset="-122"/>
              </a:rPr>
              <a:t>“保存并送审”</a:t>
            </a:r>
            <a:r>
              <a:rPr lang="zh-CN" altLang="en-US" sz="1400" dirty="0">
                <a:ea typeface="幼圆" panose="02010509060101010101" pitchFamily="49" charset="-122"/>
              </a:rPr>
              <a:t>提交审核（暂存为未填写完整时的暂时保存）</a:t>
            </a:r>
            <a:endParaRPr lang="zh-CN" altLang="en-US" sz="1400" dirty="0">
              <a:ea typeface="幼圆" panose="020105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l="12163" t="33667" r="7196" b="43435"/>
          <a:stretch>
            <a:fillRect/>
          </a:stretch>
        </p:blipFill>
        <p:spPr>
          <a:xfrm>
            <a:off x="9712960" y="22860"/>
            <a:ext cx="2391410" cy="70485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9218" name="组合 6"/>
          <p:cNvGrpSpPr/>
          <p:nvPr/>
        </p:nvGrpSpPr>
        <p:grpSpPr>
          <a:xfrm>
            <a:off x="3532188" y="377825"/>
            <a:ext cx="3748087" cy="6127750"/>
            <a:chOff x="3532189" y="378515"/>
            <a:chExt cx="3748506" cy="6127638"/>
          </a:xfrm>
        </p:grpSpPr>
        <p:pic>
          <p:nvPicPr>
            <p:cNvPr id="9232" name="图片 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3532189" y="378515"/>
              <a:ext cx="3748506" cy="1771151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pic>
          <p:nvPicPr>
            <p:cNvPr id="9233" name="图片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532189" y="2149667"/>
              <a:ext cx="3748506" cy="2719504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/>
              <a:headEnd type="none" w="med" len="med"/>
              <a:tailEnd type="none" w="med" len="med"/>
            </a:ln>
          </p:spPr>
        </p:pic>
        <p:pic>
          <p:nvPicPr>
            <p:cNvPr id="9234" name="图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532189" y="4869171"/>
              <a:ext cx="3748506" cy="1636982"/>
            </a:xfrm>
            <a:prstGeom prst="rect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/>
              <a:headEnd type="none" w="med" len="med"/>
              <a:tailEnd type="none" w="med" len="med"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</a:t>
            </a:r>
            <a:r>
              <a:rPr kumimoji="0" lang="zh-CN" altLang="en-US" sz="36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、申请</a:t>
            </a:r>
            <a:r>
              <a:rPr kumimoji="0" lang="zh-CN" altLang="en-US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提交</a:t>
            </a:r>
            <a:br>
              <a:rPr kumimoji="0" lang="en-US" altLang="zh-CN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zh-CN" altLang="en-US" sz="3600" b="0" i="0" u="none" strike="noStrike" kern="1200" cap="none" spc="-6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（研究生）</a:t>
            </a:r>
            <a:endParaRPr kumimoji="0" lang="zh-CN" altLang="en-US" sz="3600" b="0" i="0" u="none" strike="noStrike" kern="1200" cap="none" spc="-6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220" name="内容占位符 2"/>
          <p:cNvSpPr txBox="1"/>
          <p:nvPr/>
        </p:nvSpPr>
        <p:spPr>
          <a:xfrm>
            <a:off x="7280275" y="996950"/>
            <a:ext cx="3556000" cy="3492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82880" lvl="0" indent="-182880" defTabSz="914400" eaLnBrk="1" hangingPunct="1"/>
            <a:r>
              <a:rPr lang="zh-CN" altLang="en-US" sz="1400" dirty="0">
                <a:ea typeface="幼圆" panose="02010509060101010101" pitchFamily="49" charset="-122"/>
              </a:rPr>
              <a:t>评选类型选择“校级优秀毕业生”</a:t>
            </a:r>
            <a:endParaRPr lang="en-US" altLang="zh-CN" sz="1400" dirty="0">
              <a:ea typeface="幼圆" panose="02010509060101010101" pitchFamily="49" charset="-122"/>
            </a:endParaRPr>
          </a:p>
        </p:txBody>
      </p:sp>
      <p:sp>
        <p:nvSpPr>
          <p:cNvPr id="9221" name="内容占位符 2"/>
          <p:cNvSpPr txBox="1"/>
          <p:nvPr/>
        </p:nvSpPr>
        <p:spPr>
          <a:xfrm>
            <a:off x="7280275" y="1355725"/>
            <a:ext cx="3556000" cy="3492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82880" lvl="0" indent="-182880" defTabSz="914400" eaLnBrk="1" hangingPunct="1"/>
            <a:r>
              <a:rPr lang="zh-CN" altLang="en-US" sz="1400" dirty="0">
                <a:ea typeface="幼圆" panose="02010509060101010101" pitchFamily="49" charset="-122"/>
              </a:rPr>
              <a:t>课程成绩排名请按实际情况填写</a:t>
            </a:r>
            <a:endParaRPr lang="zh-CN" altLang="en-US" sz="1400" dirty="0">
              <a:ea typeface="幼圆" panose="02010509060101010101" pitchFamily="49" charset="-122"/>
            </a:endParaRPr>
          </a:p>
        </p:txBody>
      </p:sp>
      <p:sp>
        <p:nvSpPr>
          <p:cNvPr id="9222" name="内容占位符 2"/>
          <p:cNvSpPr txBox="1"/>
          <p:nvPr/>
        </p:nvSpPr>
        <p:spPr>
          <a:xfrm>
            <a:off x="7280275" y="1676400"/>
            <a:ext cx="3978275" cy="4127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82880" lvl="0" indent="-182880" defTabSz="914400" eaLnBrk="1" hangingPunct="1"/>
            <a:r>
              <a:rPr lang="zh-CN" altLang="en-US" sz="1400" dirty="0">
                <a:ea typeface="幼圆" panose="02010509060101010101" pitchFamily="49" charset="-122"/>
              </a:rPr>
              <a:t>科研成绩排名请按实际情况填写</a:t>
            </a:r>
            <a:endParaRPr lang="zh-CN" altLang="en-US" sz="1400" dirty="0">
              <a:ea typeface="幼圆" panose="02010509060101010101" pitchFamily="49" charset="-122"/>
            </a:endParaRPr>
          </a:p>
        </p:txBody>
      </p:sp>
      <p:sp>
        <p:nvSpPr>
          <p:cNvPr id="13" name="内容占位符 2"/>
          <p:cNvSpPr txBox="1"/>
          <p:nvPr/>
        </p:nvSpPr>
        <p:spPr>
          <a:xfrm>
            <a:off x="7280275" y="2016125"/>
            <a:ext cx="3556000" cy="34925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Char char=""/>
              <a:defRPr/>
            </a:pP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评选</a:t>
            </a: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年月为系统默认，无需填写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14" name="内容占位符 2"/>
          <p:cNvSpPr txBox="1"/>
          <p:nvPr/>
        </p:nvSpPr>
        <p:spPr>
          <a:xfrm>
            <a:off x="7280275" y="2417763"/>
            <a:ext cx="4244975" cy="3508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Char char=""/>
              <a:defRPr/>
            </a:pP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在校表现及主要事迹请根据页面要求填写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9225" name="内容占位符 2"/>
          <p:cNvSpPr txBox="1"/>
          <p:nvPr/>
        </p:nvSpPr>
        <p:spPr>
          <a:xfrm>
            <a:off x="7323138" y="6143625"/>
            <a:ext cx="3902075" cy="66675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>
            <a:lvl1pPr marL="182880" indent="-182880" algn="l" rtl="0" eaLnBrk="0" fontAlgn="base" hangingPunct="0">
              <a:lnSpc>
                <a:spcPct val="90000"/>
              </a:lnSpc>
              <a:spcBef>
                <a:spcPts val="1200"/>
              </a:spcBef>
              <a:spcAft>
                <a:spcPct val="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1pPr>
            <a:lvl2pPr marL="6858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2pPr>
            <a:lvl3pPr marL="11430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3pPr>
            <a:lvl4pPr marL="16002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4pPr>
            <a:lvl5pPr marL="2057400" indent="-182880" algn="l" rtl="0" eaLnBrk="0" fontAlgn="base" hangingPunct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rgbClr val="595959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182880" lvl="0" indent="-182880" defTabSz="914400" eaLnBrk="1" hangingPunct="1">
              <a:lnSpc>
                <a:spcPct val="110000"/>
              </a:lnSpc>
            </a:pPr>
            <a:r>
              <a:rPr lang="zh-CN" altLang="en-US" sz="1400" dirty="0">
                <a:ea typeface="幼圆" panose="02010509060101010101" pitchFamily="49" charset="-122"/>
              </a:rPr>
              <a:t>全部填写完毕点击</a:t>
            </a:r>
            <a:r>
              <a:rPr lang="zh-CN" altLang="en-US" sz="1400" dirty="0">
                <a:solidFill>
                  <a:srgbClr val="FF0000"/>
                </a:solidFill>
                <a:ea typeface="幼圆" panose="02010509060101010101" pitchFamily="49" charset="-122"/>
              </a:rPr>
              <a:t>“保存并送审”</a:t>
            </a:r>
            <a:r>
              <a:rPr lang="zh-CN" altLang="en-US" sz="1400" dirty="0">
                <a:ea typeface="幼圆" panose="02010509060101010101" pitchFamily="49" charset="-122"/>
              </a:rPr>
              <a:t>提交审核（暂存为未填写完整时的暂时保存）</a:t>
            </a:r>
            <a:endParaRPr lang="zh-CN" altLang="en-US" sz="1400" dirty="0">
              <a:ea typeface="幼圆" panose="02010509060101010101" pitchFamily="49" charset="-122"/>
            </a:endParaRPr>
          </a:p>
        </p:txBody>
      </p:sp>
      <p:sp>
        <p:nvSpPr>
          <p:cNvPr id="17" name="内容占位符 2"/>
          <p:cNvSpPr txBox="1"/>
          <p:nvPr/>
        </p:nvSpPr>
        <p:spPr>
          <a:xfrm>
            <a:off x="7285038" y="2749550"/>
            <a:ext cx="4243388" cy="3508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Char char=""/>
              <a:defRPr/>
            </a:pP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发表论文请根据页面要求填写，一篇论文一条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18" name="内容占位符 2"/>
          <p:cNvSpPr txBox="1"/>
          <p:nvPr/>
        </p:nvSpPr>
        <p:spPr>
          <a:xfrm>
            <a:off x="7280275" y="3538538"/>
            <a:ext cx="4244975" cy="3508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Char char=""/>
              <a:defRPr/>
            </a:pP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专利请根据页面要求填写，一个专利一条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19" name="内容占位符 2"/>
          <p:cNvSpPr txBox="1"/>
          <p:nvPr/>
        </p:nvSpPr>
        <p:spPr>
          <a:xfrm>
            <a:off x="7310438" y="4359275"/>
            <a:ext cx="4244975" cy="3508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Char char=""/>
              <a:defRPr/>
            </a:pP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竞赛获奖请根据页面要求填写，一个奖项一条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20" name="内容占位符 2"/>
          <p:cNvSpPr txBox="1"/>
          <p:nvPr/>
        </p:nvSpPr>
        <p:spPr>
          <a:xfrm>
            <a:off x="7310438" y="4973638"/>
            <a:ext cx="4244975" cy="35083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Char char=""/>
              <a:defRPr/>
            </a:pP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荣誉获奖请根据页面要求填写，一个奖项一条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21" name="内容占位符 2"/>
          <p:cNvSpPr txBox="1"/>
          <p:nvPr/>
        </p:nvSpPr>
        <p:spPr>
          <a:xfrm>
            <a:off x="7323138" y="5588000"/>
            <a:ext cx="4244975" cy="55562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Char char=""/>
              <a:defRPr/>
            </a:pPr>
            <a:r>
              <a:rPr kumimoji="0" lang="zh-CN" alt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学生工作、社会工作及社会实践请根据页面要求填写，一个内容一条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rcRect l="12163" t="33667" r="7196" b="43435"/>
          <a:stretch>
            <a:fillRect/>
          </a:stretch>
        </p:blipFill>
        <p:spPr>
          <a:xfrm>
            <a:off x="9712960" y="22860"/>
            <a:ext cx="2391410" cy="7048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4</a:t>
            </a:r>
            <a:r>
              <a:rPr kumimoji="0" lang="zh-CN" altLang="en-US" sz="3600" b="0" i="0" u="none" strike="noStrike" kern="1200" cap="none" spc="-6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、等待审核</a:t>
            </a:r>
            <a:endParaRPr kumimoji="0" lang="zh-CN" altLang="en-US" sz="3600" b="0" i="0" u="none" strike="noStrike" kern="1200" cap="none" spc="-6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243" name="内容占位符 2"/>
          <p:cNvSpPr>
            <a:spLocks noGrp="1"/>
          </p:cNvSpPr>
          <p:nvPr>
            <p:ph idx="1"/>
          </p:nvPr>
        </p:nvSpPr>
        <p:spPr>
          <a:xfrm>
            <a:off x="3868738" y="776288"/>
            <a:ext cx="7507287" cy="541337"/>
          </a:xfrm>
        </p:spPr>
        <p:txBody>
          <a:bodyPr vert="horz" wrap="square" lIns="91440" tIns="45720" rIns="91440" bIns="45720" anchor="ctr" anchorCtr="0"/>
          <a:p>
            <a:pPr eaLnBrk="1" hangingPunct="1"/>
            <a:r>
              <a:rPr lang="zh-CN" altLang="en-US" dirty="0">
                <a:ea typeface="幼圆" panose="02010509060101010101" pitchFamily="49" charset="-122"/>
              </a:rPr>
              <a:t>提交后学生状态将变为“已提交”，此时需等待辅导员审核。</a:t>
            </a:r>
            <a:endParaRPr lang="zh-CN" altLang="en-US" dirty="0">
              <a:ea typeface="幼圆" panose="02010509060101010101" pitchFamily="49" charset="-122"/>
            </a:endParaRPr>
          </a:p>
        </p:txBody>
      </p:sp>
      <p:pic>
        <p:nvPicPr>
          <p:cNvPr id="10244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6050" y="1368425"/>
            <a:ext cx="7507288" cy="65405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0245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6050" y="2747963"/>
            <a:ext cx="7507288" cy="62865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8" name="内容占位符 2"/>
          <p:cNvSpPr txBox="1"/>
          <p:nvPr/>
        </p:nvSpPr>
        <p:spPr>
          <a:xfrm>
            <a:off x="3868738" y="2074863"/>
            <a:ext cx="7507288" cy="622300"/>
          </a:xfrm>
          <a:prstGeom prst="rect">
            <a:avLst/>
          </a:prstGeom>
        </p:spPr>
        <p:txBody>
          <a:bodyPr anchor="ctr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Char char=""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辅导员审核通过后状态变为“辅导员审核通过”，此时需等待院系书记审核。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47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6050" y="4102100"/>
            <a:ext cx="7507288" cy="6318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9" name="内容占位符 2"/>
          <p:cNvSpPr txBox="1"/>
          <p:nvPr/>
        </p:nvSpPr>
        <p:spPr>
          <a:xfrm>
            <a:off x="3868738" y="3427413"/>
            <a:ext cx="7507288" cy="623888"/>
          </a:xfrm>
          <a:prstGeom prst="rect">
            <a:avLst/>
          </a:prstGeom>
        </p:spPr>
        <p:txBody>
          <a:bodyPr anchor="ctr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Char char=""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院系书记审核通过后状态变为“院系审核通过”，此时需等待校级管理员审核。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内容占位符 2"/>
          <p:cNvSpPr txBox="1"/>
          <p:nvPr/>
        </p:nvSpPr>
        <p:spPr>
          <a:xfrm>
            <a:off x="3868738" y="4784725"/>
            <a:ext cx="7507288" cy="622300"/>
          </a:xfrm>
          <a:prstGeom prst="rect">
            <a:avLst/>
          </a:prstGeom>
        </p:spPr>
        <p:txBody>
          <a:bodyPr anchor="ctr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/>
              </a:buClr>
              <a:buFont typeface="Wingdings 2" panose="05020102010507070707" pitchFamily="18" charset="2"/>
              <a:buChar char="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6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18288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Font typeface="Wingdings 2" panose="05020102010507070707" pitchFamily="18" charset="2"/>
              <a:buChar char=""/>
              <a:defRPr sz="1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880" marR="0" lvl="0" indent="-18288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2" panose="05020102010507070707" pitchFamily="18" charset="2"/>
              <a:buChar char=""/>
              <a:defRPr/>
            </a:pPr>
            <a:r>
              <a: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校级管理员审核通过后状态变为“学校审核通过”，此时校级优秀毕业生申请即为通过。</a:t>
            </a:r>
            <a:endParaRPr kumimoji="0" lang="zh-CN" alt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50" name="图片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6050" y="5459413"/>
            <a:ext cx="7507288" cy="6223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rcRect l="12163" t="33667" r="7196" b="43435"/>
          <a:stretch>
            <a:fillRect/>
          </a:stretch>
        </p:blipFill>
        <p:spPr>
          <a:xfrm>
            <a:off x="9712960" y="22860"/>
            <a:ext cx="2391410" cy="70485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框架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Frame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Fram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TM03457475[[fn=框架]]</Template>
  <TotalTime>0</TotalTime>
  <Words>687</Words>
  <Application>WPS 演示</Application>
  <PresentationFormat>宽屏</PresentationFormat>
  <Paragraphs>62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6" baseType="lpstr">
      <vt:lpstr>Arial</vt:lpstr>
      <vt:lpstr>宋体</vt:lpstr>
      <vt:lpstr>Wingdings</vt:lpstr>
      <vt:lpstr>Corbel</vt:lpstr>
      <vt:lpstr>Wingdings 2</vt:lpstr>
      <vt:lpstr>幼圆</vt:lpstr>
      <vt:lpstr>微软雅黑</vt:lpstr>
      <vt:lpstr>Arial Unicode MS</vt:lpstr>
      <vt:lpstr>Calibri</vt:lpstr>
      <vt:lpstr>框架</vt:lpstr>
      <vt:lpstr>2026届校级优秀毕业生申请流程</vt:lpstr>
      <vt:lpstr>1、登录网站</vt:lpstr>
      <vt:lpstr>2、进入栏目</vt:lpstr>
      <vt:lpstr>3、申请提交 （本科生）</vt:lpstr>
      <vt:lpstr>3、申请提交 （研究生）</vt:lpstr>
      <vt:lpstr>4、等待审核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优秀毕业生申请流程</dc:title>
  <dc:creator>janeyun0312@126.com</dc:creator>
  <cp:lastModifiedBy>Sway～</cp:lastModifiedBy>
  <cp:revision>22</cp:revision>
  <dcterms:created xsi:type="dcterms:W3CDTF">2021-10-20T06:33:00Z</dcterms:created>
  <dcterms:modified xsi:type="dcterms:W3CDTF">2026-03-04T07:48:20Z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B089585B8A26427E82FCC037CA319EA1_13</vt:lpwstr>
  </property>
  <property fmtid="{D5CDD505-2E9C-101B-9397-08002B2CF9AE}" pid="3" name="KSOProductBuildVer">
    <vt:lpwstr>2052-12.1.0.25225</vt:lpwstr>
  </property>
</Properties>
</file>